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8"/>
  </p:notesMasterIdLst>
  <p:sldIdLst>
    <p:sldId id="256" r:id="rId2"/>
    <p:sldId id="287" r:id="rId3"/>
    <p:sldId id="288" r:id="rId4"/>
    <p:sldId id="289" r:id="rId5"/>
    <p:sldId id="257" r:id="rId6"/>
    <p:sldId id="271" r:id="rId7"/>
    <p:sldId id="274" r:id="rId8"/>
    <p:sldId id="278" r:id="rId9"/>
    <p:sldId id="276" r:id="rId10"/>
    <p:sldId id="280" r:id="rId11"/>
    <p:sldId id="268" r:id="rId12"/>
    <p:sldId id="269" r:id="rId13"/>
    <p:sldId id="270" r:id="rId14"/>
    <p:sldId id="260" r:id="rId15"/>
    <p:sldId id="261" r:id="rId16"/>
    <p:sldId id="262" r:id="rId17"/>
    <p:sldId id="263" r:id="rId18"/>
    <p:sldId id="264" r:id="rId19"/>
    <p:sldId id="283" r:id="rId20"/>
    <p:sldId id="282" r:id="rId21"/>
    <p:sldId id="284" r:id="rId22"/>
    <p:sldId id="265" r:id="rId23"/>
    <p:sldId id="273" r:id="rId24"/>
    <p:sldId id="258" r:id="rId25"/>
    <p:sldId id="272" r:id="rId26"/>
    <p:sldId id="277"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81" autoAdjust="0"/>
    <p:restoredTop sz="87247" autoAdjust="0"/>
  </p:normalViewPr>
  <p:slideViewPr>
    <p:cSldViewPr snapToGrid="0">
      <p:cViewPr varScale="1">
        <p:scale>
          <a:sx n="71" d="100"/>
          <a:sy n="71" d="100"/>
        </p:scale>
        <p:origin x="926"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8B16C4-BCD4-4055-B4AA-42FACA9CC883}" type="datetimeFigureOut">
              <a:rPr lang="en-US" smtClean="0"/>
              <a:pPr/>
              <a:t>6/26/2020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FA943-BCFF-4D7A-89BD-4A8CFEDCD27F}" type="slidenum">
              <a:rPr lang="en-US" smtClean="0"/>
              <a:pPr/>
              <a:t>‹#›</a:t>
            </a:fld>
            <a:endParaRPr lang="en-US"/>
          </a:p>
        </p:txBody>
      </p:sp>
    </p:spTree>
    <p:extLst>
      <p:ext uri="{BB962C8B-B14F-4D97-AF65-F5344CB8AC3E}">
        <p14:creationId xmlns:p14="http://schemas.microsoft.com/office/powerpoint/2010/main" val="295822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Physics and why do we study it?</a:t>
            </a:r>
            <a:endParaRPr lang="en-US" dirty="0"/>
          </a:p>
        </p:txBody>
      </p:sp>
      <p:sp>
        <p:nvSpPr>
          <p:cNvPr id="4" name="Slide Number Placeholder 3"/>
          <p:cNvSpPr>
            <a:spLocks noGrp="1"/>
          </p:cNvSpPr>
          <p:nvPr>
            <p:ph type="sldNum" sz="quarter" idx="10"/>
          </p:nvPr>
        </p:nvSpPr>
        <p:spPr/>
        <p:txBody>
          <a:bodyPr/>
          <a:lstStyle/>
          <a:p>
            <a:fld id="{21BFA943-BCFF-4D7A-89BD-4A8CFEDCD27F}" type="slidenum">
              <a:rPr lang="en-US" smtClean="0"/>
              <a:pPr/>
              <a:t>1</a:t>
            </a:fld>
            <a:endParaRPr lang="en-US"/>
          </a:p>
        </p:txBody>
      </p:sp>
    </p:spTree>
    <p:extLst>
      <p:ext uri="{BB962C8B-B14F-4D97-AF65-F5344CB8AC3E}">
        <p14:creationId xmlns:p14="http://schemas.microsoft.com/office/powerpoint/2010/main" val="1929349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BFA943-BCFF-4D7A-89BD-4A8CFEDCD27F}" type="slidenum">
              <a:rPr lang="en-US" smtClean="0"/>
              <a:pPr/>
              <a:t>22</a:t>
            </a:fld>
            <a:endParaRPr lang="en-US"/>
          </a:p>
        </p:txBody>
      </p:sp>
    </p:spTree>
    <p:extLst>
      <p:ext uri="{BB962C8B-B14F-4D97-AF65-F5344CB8AC3E}">
        <p14:creationId xmlns:p14="http://schemas.microsoft.com/office/powerpoint/2010/main" val="400896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BFA943-BCFF-4D7A-89BD-4A8CFEDCD27F}" type="slidenum">
              <a:rPr lang="en-US" smtClean="0"/>
              <a:pPr/>
              <a:t>25</a:t>
            </a:fld>
            <a:endParaRPr lang="en-US"/>
          </a:p>
        </p:txBody>
      </p:sp>
    </p:spTree>
    <p:extLst>
      <p:ext uri="{BB962C8B-B14F-4D97-AF65-F5344CB8AC3E}">
        <p14:creationId xmlns:p14="http://schemas.microsoft.com/office/powerpoint/2010/main" val="4261929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BFA943-BCFF-4D7A-89BD-4A8CFEDCD27F}" type="slidenum">
              <a:rPr lang="en-US" smtClean="0"/>
              <a:pPr/>
              <a:t>2</a:t>
            </a:fld>
            <a:endParaRPr lang="en-US"/>
          </a:p>
        </p:txBody>
      </p:sp>
    </p:spTree>
    <p:extLst>
      <p:ext uri="{BB962C8B-B14F-4D97-AF65-F5344CB8AC3E}">
        <p14:creationId xmlns:p14="http://schemas.microsoft.com/office/powerpoint/2010/main" val="3487541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BFA943-BCFF-4D7A-89BD-4A8CFEDCD27F}" type="slidenum">
              <a:rPr lang="en-US" smtClean="0"/>
              <a:pPr/>
              <a:t>3</a:t>
            </a:fld>
            <a:endParaRPr lang="en-US"/>
          </a:p>
        </p:txBody>
      </p:sp>
    </p:spTree>
    <p:extLst>
      <p:ext uri="{BB962C8B-B14F-4D97-AF65-F5344CB8AC3E}">
        <p14:creationId xmlns:p14="http://schemas.microsoft.com/office/powerpoint/2010/main" val="3487541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1BFA943-BCFF-4D7A-89BD-4A8CFEDCD27F}" type="slidenum">
              <a:rPr lang="en-US" smtClean="0"/>
              <a:pPr/>
              <a:t>4</a:t>
            </a:fld>
            <a:endParaRPr lang="en-US"/>
          </a:p>
        </p:txBody>
      </p:sp>
    </p:spTree>
    <p:extLst>
      <p:ext uri="{BB962C8B-B14F-4D97-AF65-F5344CB8AC3E}">
        <p14:creationId xmlns:p14="http://schemas.microsoft.com/office/powerpoint/2010/main" val="3031054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should strive for basic literacy in science so that</a:t>
            </a:r>
          </a:p>
          <a:p>
            <a:endParaRPr lang="en-US" dirty="0"/>
          </a:p>
        </p:txBody>
      </p:sp>
      <p:sp>
        <p:nvSpPr>
          <p:cNvPr id="4" name="Slide Number Placeholder 3"/>
          <p:cNvSpPr>
            <a:spLocks noGrp="1"/>
          </p:cNvSpPr>
          <p:nvPr>
            <p:ph type="sldNum" sz="quarter" idx="10"/>
          </p:nvPr>
        </p:nvSpPr>
        <p:spPr/>
        <p:txBody>
          <a:bodyPr/>
          <a:lstStyle/>
          <a:p>
            <a:fld id="{21BFA943-BCFF-4D7A-89BD-4A8CFEDCD27F}" type="slidenum">
              <a:rPr lang="en-US" smtClean="0"/>
              <a:pPr/>
              <a:t>9</a:t>
            </a:fld>
            <a:endParaRPr lang="en-US"/>
          </a:p>
        </p:txBody>
      </p:sp>
    </p:spTree>
    <p:extLst>
      <p:ext uri="{BB962C8B-B14F-4D97-AF65-F5344CB8AC3E}">
        <p14:creationId xmlns:p14="http://schemas.microsoft.com/office/powerpoint/2010/main" val="1746341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picture taken by the Hubble Space Telescope showing thousands of galaxies. Even the tiny dots are whole galaxies. The universe is a very big place! how fundamental laws govern </a:t>
            </a:r>
            <a:endParaRPr lang="en-US" dirty="0"/>
          </a:p>
        </p:txBody>
      </p:sp>
      <p:sp>
        <p:nvSpPr>
          <p:cNvPr id="4" name="Slide Number Placeholder 3"/>
          <p:cNvSpPr>
            <a:spLocks noGrp="1"/>
          </p:cNvSpPr>
          <p:nvPr>
            <p:ph type="sldNum" sz="quarter" idx="10"/>
          </p:nvPr>
        </p:nvSpPr>
        <p:spPr/>
        <p:txBody>
          <a:bodyPr/>
          <a:lstStyle/>
          <a:p>
            <a:fld id="{21BFA943-BCFF-4D7A-89BD-4A8CFEDCD27F}" type="slidenum">
              <a:rPr lang="en-US" smtClean="0"/>
              <a:pPr/>
              <a:t>11</a:t>
            </a:fld>
            <a:endParaRPr lang="en-US"/>
          </a:p>
        </p:txBody>
      </p:sp>
    </p:spTree>
    <p:extLst>
      <p:ext uri="{BB962C8B-B14F-4D97-AF65-F5344CB8AC3E}">
        <p14:creationId xmlns:p14="http://schemas.microsoft.com/office/powerpoint/2010/main" val="3131112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picture taken by the Hubble Space Telescope showing thousands of galaxies. Even the tiny dots are whole galaxies. The universe is a very big place!</a:t>
            </a:r>
            <a:endParaRPr lang="en-US" dirty="0"/>
          </a:p>
        </p:txBody>
      </p:sp>
      <p:sp>
        <p:nvSpPr>
          <p:cNvPr id="4" name="Slide Number Placeholder 3"/>
          <p:cNvSpPr>
            <a:spLocks noGrp="1"/>
          </p:cNvSpPr>
          <p:nvPr>
            <p:ph type="sldNum" sz="quarter" idx="10"/>
          </p:nvPr>
        </p:nvSpPr>
        <p:spPr/>
        <p:txBody>
          <a:bodyPr/>
          <a:lstStyle/>
          <a:p>
            <a:fld id="{21BFA943-BCFF-4D7A-89BD-4A8CFEDCD27F}" type="slidenum">
              <a:rPr lang="en-US" smtClean="0"/>
              <a:pPr/>
              <a:t>12</a:t>
            </a:fld>
            <a:endParaRPr lang="en-US"/>
          </a:p>
        </p:txBody>
      </p:sp>
    </p:spTree>
    <p:extLst>
      <p:ext uri="{BB962C8B-B14F-4D97-AF65-F5344CB8AC3E}">
        <p14:creationId xmlns:p14="http://schemas.microsoft.com/office/powerpoint/2010/main" val="2353120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picture taken by the Hubble Space Telescope showing thousands of galaxies. Even the tiny dots are whole galaxies. The universe is a very big place!</a:t>
            </a:r>
            <a:endParaRPr lang="en-US" dirty="0"/>
          </a:p>
        </p:txBody>
      </p:sp>
      <p:sp>
        <p:nvSpPr>
          <p:cNvPr id="4" name="Slide Number Placeholder 3"/>
          <p:cNvSpPr>
            <a:spLocks noGrp="1"/>
          </p:cNvSpPr>
          <p:nvPr>
            <p:ph type="sldNum" sz="quarter" idx="10"/>
          </p:nvPr>
        </p:nvSpPr>
        <p:spPr/>
        <p:txBody>
          <a:bodyPr/>
          <a:lstStyle/>
          <a:p>
            <a:fld id="{21BFA943-BCFF-4D7A-89BD-4A8CFEDCD27F}" type="slidenum">
              <a:rPr lang="en-US" smtClean="0"/>
              <a:pPr/>
              <a:t>13</a:t>
            </a:fld>
            <a:endParaRPr lang="en-US"/>
          </a:p>
        </p:txBody>
      </p:sp>
    </p:spTree>
    <p:extLst>
      <p:ext uri="{BB962C8B-B14F-4D97-AF65-F5344CB8AC3E}">
        <p14:creationId xmlns:p14="http://schemas.microsoft.com/office/powerpoint/2010/main" val="705098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Eniac (1945) : </a:t>
            </a:r>
            <a:endParaRPr lang="en-US" dirty="0"/>
          </a:p>
        </p:txBody>
      </p:sp>
      <p:sp>
        <p:nvSpPr>
          <p:cNvPr id="4" name="Slide Number Placeholder 3"/>
          <p:cNvSpPr>
            <a:spLocks noGrp="1"/>
          </p:cNvSpPr>
          <p:nvPr>
            <p:ph type="sldNum" sz="quarter" idx="10"/>
          </p:nvPr>
        </p:nvSpPr>
        <p:spPr/>
        <p:txBody>
          <a:bodyPr/>
          <a:lstStyle/>
          <a:p>
            <a:fld id="{21BFA943-BCFF-4D7A-89BD-4A8CFEDCD27F}" type="slidenum">
              <a:rPr lang="en-US" smtClean="0"/>
              <a:pPr/>
              <a:t>14</a:t>
            </a:fld>
            <a:endParaRPr lang="en-US"/>
          </a:p>
        </p:txBody>
      </p:sp>
    </p:spTree>
    <p:extLst>
      <p:ext uri="{BB962C8B-B14F-4D97-AF65-F5344CB8AC3E}">
        <p14:creationId xmlns:p14="http://schemas.microsoft.com/office/powerpoint/2010/main" val="35010813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6/26/2020</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hasCustomPrompt="1"/>
          </p:nvPr>
        </p:nvSpPr>
        <p:spPr/>
        <p:txBody>
          <a:bodyPr/>
          <a:lstStyle>
            <a:lvl1pPr>
              <a:defRPr cap="none">
                <a:latin typeface="+mn-l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6/26/2020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6/26/2020</a:t>
            </a:fld>
            <a:endParaRPr lang="en-US" dirty="0"/>
          </a:p>
        </p:txBody>
      </p:sp>
      <p:sp>
        <p:nvSpPr>
          <p:cNvPr id="3" name="Footer Placeholder 2"/>
          <p:cNvSpPr>
            <a:spLocks noGrp="1"/>
          </p:cNvSpPr>
          <p:nvPr>
            <p:ph type="ftr" sz="quarter" idx="11"/>
          </p:nvPr>
        </p:nvSpPr>
        <p:spPr>
          <a:effectLst/>
        </p:spPr>
        <p:txBody>
          <a:bodyPr vert="horz" lIns="91440" tIns="45720" rIns="91440" bIns="45720" rtlCol="0" anchor="ctr">
            <a:normAutofit/>
          </a:bodyPr>
          <a:lstStyle>
            <a:lvl1pPr>
              <a:defRPr lang="en-US" sz="1000" cap="none" dirty="0">
                <a:ln w="3175" cmpd="sng">
                  <a:noFill/>
                </a:ln>
                <a:ea typeface="+mj-ea"/>
                <a:cs typeface="+mj-cs"/>
              </a:defRPr>
            </a:lvl1pPr>
          </a:lstStyle>
          <a:p>
            <a:pPr>
              <a:spcBef>
                <a:spcPct val="0"/>
              </a:spcBef>
            </a:pPr>
            <a:r>
              <a:rPr lang="en-US" dirty="0" smtClean="0"/>
              <a:t>For the love of Physics           											     Dr. Nameeqa Firdous </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6/26/2020</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4.xml"/><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4.xml"/><Relationship Id="rId4" Type="http://schemas.openxmlformats.org/officeDocument/2006/relationships/image" Target="../media/image33.jpeg"/></Relationships>
</file>

<file path=ppt/slides/_rels/slide18.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drs.yahoo.com/S=96062883/K=einstein/v=2/l=IVI/*-http:/maniera.wbp.zabrze.pl/foto/humor/karykatury/einstein.jp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457459" y="5565757"/>
            <a:ext cx="2457450" cy="1066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Dr. Nameeqa Firdous</a:t>
            </a:r>
            <a:endParaRPr lang="en-US" dirty="0">
              <a:solidFill>
                <a:schemeClr val="tx1"/>
              </a:solidFill>
            </a:endParaRPr>
          </a:p>
        </p:txBody>
      </p:sp>
      <p:pic>
        <p:nvPicPr>
          <p:cNvPr id="3" name="Picture 2"/>
          <p:cNvPicPr>
            <a:picLocks noChangeAspect="1"/>
          </p:cNvPicPr>
          <p:nvPr/>
        </p:nvPicPr>
        <p:blipFill>
          <a:blip r:embed="rId3"/>
          <a:stretch>
            <a:fillRect/>
          </a:stretch>
        </p:blipFill>
        <p:spPr>
          <a:xfrm rot="20802640">
            <a:off x="538115" y="1025667"/>
            <a:ext cx="5407006" cy="322043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Title 1"/>
          <p:cNvSpPr>
            <a:spLocks noGrp="1"/>
          </p:cNvSpPr>
          <p:nvPr>
            <p:ph type="ctrTitle"/>
          </p:nvPr>
        </p:nvSpPr>
        <p:spPr>
          <a:xfrm>
            <a:off x="3901440" y="4230623"/>
            <a:ext cx="7932420" cy="1142451"/>
          </a:xfrm>
        </p:spPr>
        <p:txBody>
          <a:bodyPr>
            <a:normAutofit/>
          </a:bodyPr>
          <a:lstStyle/>
          <a:p>
            <a:r>
              <a:rPr lang="en-US" sz="4400" b="1" i="1" dirty="0" smtClean="0">
                <a:effectLst>
                  <a:outerShdw blurRad="38100" dist="38100" dir="2700000" algn="tl">
                    <a:srgbClr val="000000">
                      <a:alpha val="43137"/>
                    </a:srgbClr>
                  </a:outerShdw>
                </a:effectLst>
              </a:rPr>
              <a:t>For the love of physics</a:t>
            </a:r>
            <a:endParaRPr lang="en-US" sz="4400" b="1"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346610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40928" y="3986644"/>
            <a:ext cx="5808517" cy="1456267"/>
          </a:xfrm>
        </p:spPr>
        <p:txBody>
          <a:bodyPr/>
          <a:lstStyle/>
          <a:p>
            <a:r>
              <a:rPr lang="en-US" dirty="0" smtClean="0"/>
              <a:t>The study of Physics is special</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637" y="384463"/>
            <a:ext cx="4925291" cy="3283527"/>
          </a:xfrm>
          <a:prstGeom prst="rect">
            <a:avLst/>
          </a:prstGeom>
          <a:effectLst>
            <a:softEdge rad="317500"/>
          </a:effectLst>
        </p:spPr>
      </p:pic>
    </p:spTree>
    <p:extLst>
      <p:ext uri="{BB962C8B-B14F-4D97-AF65-F5344CB8AC3E}">
        <p14:creationId xmlns:p14="http://schemas.microsoft.com/office/powerpoint/2010/main" val="429408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51158" y="5109752"/>
            <a:ext cx="2502633" cy="1394278"/>
          </a:xfrm>
        </p:spPr>
        <p:txBody>
          <a:bodyPr/>
          <a:lstStyle/>
          <a:p>
            <a:pPr marL="0" indent="0" algn="just">
              <a:buNone/>
            </a:pPr>
            <a:r>
              <a:rPr lang="en-US" dirty="0" smtClean="0"/>
              <a:t>Our universe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6203" y="696191"/>
            <a:ext cx="4200019" cy="2866243"/>
          </a:xfrm>
          <a:prstGeom prst="rect">
            <a:avLst/>
          </a:prstGeom>
          <a:ln>
            <a:noFill/>
          </a:ln>
          <a:effectLst>
            <a:softEdge rad="317500"/>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329" y="1682327"/>
            <a:ext cx="5526988" cy="3908136"/>
          </a:xfrm>
          <a:prstGeom prst="rect">
            <a:avLst/>
          </a:prstGeom>
          <a:effectLst>
            <a:softEdge rad="317500"/>
          </a:effectLst>
        </p:spPr>
      </p:pic>
      <p:sp>
        <p:nvSpPr>
          <p:cNvPr id="9" name="Content Placeholder 2"/>
          <p:cNvSpPr txBox="1">
            <a:spLocks/>
          </p:cNvSpPr>
          <p:nvPr/>
        </p:nvSpPr>
        <p:spPr>
          <a:xfrm>
            <a:off x="835282" y="286328"/>
            <a:ext cx="7757999" cy="1719118"/>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lgn="just">
              <a:buFont typeface="Arial"/>
              <a:buNone/>
            </a:pPr>
            <a:r>
              <a:rPr lang="en-US" sz="3600" b="1" dirty="0" smtClean="0"/>
              <a:t>It helps to understand</a:t>
            </a:r>
          </a:p>
        </p:txBody>
      </p:sp>
      <p:sp>
        <p:nvSpPr>
          <p:cNvPr id="10" name="Rectangle 9"/>
          <p:cNvSpPr/>
          <p:nvPr/>
        </p:nvSpPr>
        <p:spPr>
          <a:xfrm>
            <a:off x="7785121" y="3359396"/>
            <a:ext cx="1130438" cy="369332"/>
          </a:xfrm>
          <a:prstGeom prst="rect">
            <a:avLst/>
          </a:prstGeom>
        </p:spPr>
        <p:txBody>
          <a:bodyPr wrap="none">
            <a:spAutoFit/>
          </a:bodyPr>
          <a:lstStyle/>
          <a:p>
            <a:r>
              <a:rPr lang="en-US" dirty="0" smtClean="0"/>
              <a:t>… galaxies</a:t>
            </a:r>
            <a:endParaRPr lang="en-US"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9675" y="3728728"/>
            <a:ext cx="3946249" cy="2424342"/>
          </a:xfrm>
          <a:prstGeom prst="rect">
            <a:avLst/>
          </a:prstGeom>
          <a:ln>
            <a:noFill/>
          </a:ln>
          <a:effectLst>
            <a:softEdge rad="317500"/>
          </a:effectLst>
        </p:spPr>
      </p:pic>
      <p:sp>
        <p:nvSpPr>
          <p:cNvPr id="14" name="Rectangle 13"/>
          <p:cNvSpPr/>
          <p:nvPr/>
        </p:nvSpPr>
        <p:spPr>
          <a:xfrm>
            <a:off x="7390324" y="6134698"/>
            <a:ext cx="2405915" cy="369332"/>
          </a:xfrm>
          <a:prstGeom prst="rect">
            <a:avLst/>
          </a:prstGeom>
        </p:spPr>
        <p:txBody>
          <a:bodyPr wrap="none">
            <a:spAutoFit/>
          </a:bodyPr>
          <a:lstStyle/>
          <a:p>
            <a:pPr algn="just"/>
            <a:r>
              <a:rPr lang="en-US" dirty="0" smtClean="0"/>
              <a:t>…. everyday </a:t>
            </a:r>
            <a:r>
              <a:rPr lang="en-US" dirty="0"/>
              <a:t>encounters</a:t>
            </a:r>
          </a:p>
        </p:txBody>
      </p:sp>
    </p:spTree>
    <p:extLst>
      <p:ext uri="{BB962C8B-B14F-4D97-AF65-F5344CB8AC3E}">
        <p14:creationId xmlns:p14="http://schemas.microsoft.com/office/powerpoint/2010/main" val="39907773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or Impossible</a:t>
            </a:r>
            <a:endParaRPr lang="en-US" dirty="0"/>
          </a:p>
        </p:txBody>
      </p:sp>
      <p:sp>
        <p:nvSpPr>
          <p:cNvPr id="3" name="Content Placeholder 2"/>
          <p:cNvSpPr>
            <a:spLocks noGrp="1"/>
          </p:cNvSpPr>
          <p:nvPr>
            <p:ph idx="1"/>
          </p:nvPr>
        </p:nvSpPr>
        <p:spPr>
          <a:xfrm>
            <a:off x="799061" y="4846320"/>
            <a:ext cx="4393564" cy="1470660"/>
          </a:xfrm>
        </p:spPr>
        <p:txBody>
          <a:bodyPr>
            <a:normAutofit/>
          </a:bodyPr>
          <a:lstStyle/>
          <a:p>
            <a:pPr marL="0" indent="0">
              <a:buNone/>
            </a:pPr>
            <a:r>
              <a:rPr lang="en-US" dirty="0" smtClean="0"/>
              <a:t> </a:t>
            </a:r>
          </a:p>
          <a:p>
            <a:pPr marL="0" indent="0">
              <a:buNone/>
            </a:pPr>
            <a:r>
              <a:rPr lang="en-US" dirty="0" smtClean="0"/>
              <a:t>Physics </a:t>
            </a:r>
            <a:r>
              <a:rPr lang="en-US" dirty="0"/>
              <a:t>informs us of what is possible - from communicating by cell phones to predicting the growth of black holes </a:t>
            </a:r>
            <a:endParaRPr lang="en-US" dirty="0" smtClean="0"/>
          </a:p>
          <a:p>
            <a:pPr marL="0" indent="0">
              <a:buNone/>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061" y="2065867"/>
            <a:ext cx="4057828" cy="2940473"/>
          </a:xfrm>
          <a:prstGeom prst="rect">
            <a:avLst/>
          </a:prstGeom>
          <a:effectLst>
            <a:softEdge rad="317500"/>
          </a:effectLst>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34178"/>
          <a:stretch/>
        </p:blipFill>
        <p:spPr>
          <a:xfrm>
            <a:off x="6081397" y="2032616"/>
            <a:ext cx="3887132" cy="2940473"/>
          </a:xfrm>
          <a:prstGeom prst="rect">
            <a:avLst/>
          </a:prstGeom>
          <a:effectLst>
            <a:softEdge rad="317500"/>
          </a:effectLst>
        </p:spPr>
      </p:pic>
      <p:sp>
        <p:nvSpPr>
          <p:cNvPr id="6" name="Content Placeholder 2"/>
          <p:cNvSpPr txBox="1">
            <a:spLocks/>
          </p:cNvSpPr>
          <p:nvPr/>
        </p:nvSpPr>
        <p:spPr>
          <a:xfrm>
            <a:off x="6084578" y="4630395"/>
            <a:ext cx="4393564" cy="95125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en-US" dirty="0" smtClean="0"/>
              <a:t> </a:t>
            </a:r>
          </a:p>
          <a:p>
            <a:pPr marL="0" indent="0">
              <a:buFont typeface="Arial"/>
              <a:buNone/>
            </a:pPr>
            <a:r>
              <a:rPr lang="en-US" dirty="0" smtClean="0"/>
              <a:t>and what is impossible - like defying gravity </a:t>
            </a:r>
          </a:p>
        </p:txBody>
      </p:sp>
    </p:spTree>
    <p:extLst>
      <p:ext uri="{BB962C8B-B14F-4D97-AF65-F5344CB8AC3E}">
        <p14:creationId xmlns:p14="http://schemas.microsoft.com/office/powerpoint/2010/main" val="31671302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solver</a:t>
            </a:r>
            <a:endParaRPr lang="en-US" dirty="0"/>
          </a:p>
        </p:txBody>
      </p:sp>
      <p:sp>
        <p:nvSpPr>
          <p:cNvPr id="3" name="Content Placeholder 2"/>
          <p:cNvSpPr>
            <a:spLocks noGrp="1"/>
          </p:cNvSpPr>
          <p:nvPr>
            <p:ph idx="1"/>
          </p:nvPr>
        </p:nvSpPr>
        <p:spPr>
          <a:xfrm>
            <a:off x="586223" y="1880755"/>
            <a:ext cx="5793796" cy="3103418"/>
          </a:xfrm>
        </p:spPr>
        <p:txBody>
          <a:bodyPr/>
          <a:lstStyle/>
          <a:p>
            <a:pPr marL="0" indent="0" algn="just">
              <a:buNone/>
            </a:pPr>
            <a:r>
              <a:rPr lang="en-US" dirty="0" smtClean="0"/>
              <a:t>Many </a:t>
            </a:r>
            <a:r>
              <a:rPr lang="en-US" dirty="0"/>
              <a:t>Chief Technology Officers at top industries </a:t>
            </a:r>
            <a:r>
              <a:rPr lang="en-US" dirty="0" smtClean="0"/>
              <a:t>across the world have physics education </a:t>
            </a:r>
            <a:r>
              <a:rPr lang="en-US" dirty="0"/>
              <a:t>&amp; </a:t>
            </a:r>
            <a:r>
              <a:rPr lang="en-US" dirty="0" smtClean="0"/>
              <a:t>training, Physicists are problem solver!</a:t>
            </a:r>
          </a:p>
          <a:p>
            <a:pPr marL="0" indent="0" algn="just">
              <a:buNone/>
            </a:pPr>
            <a:r>
              <a:rPr lang="en-US" dirty="0" smtClean="0"/>
              <a:t>It emphasizes how to solve problems. </a:t>
            </a:r>
          </a:p>
          <a:p>
            <a:pPr marL="0" indent="0" algn="just">
              <a:buNone/>
            </a:pPr>
            <a:r>
              <a:rPr lang="en-US" dirty="0" smtClean="0"/>
              <a:t>Advances in physics allow scientists and engineers to formulate new technologies and initiate new industries.</a:t>
            </a:r>
          </a:p>
          <a:p>
            <a:pPr marL="0" indent="0" algn="just">
              <a:buNone/>
            </a:pPr>
            <a:r>
              <a:rPr lang="en-US" dirty="0" smtClean="0"/>
              <a:t>This </a:t>
            </a:r>
            <a:r>
              <a:rPr lang="en-US" dirty="0"/>
              <a:t>in turn drives economic growth and leads to a better tomorrow for society.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5655" y="1337733"/>
            <a:ext cx="3729675" cy="4391165"/>
          </a:xfrm>
          <a:prstGeom prst="rect">
            <a:avLst/>
          </a:prstGeom>
          <a:effectLst>
            <a:softEdge rad="317500"/>
          </a:effectLst>
        </p:spPr>
      </p:pic>
    </p:spTree>
    <p:extLst>
      <p:ext uri="{BB962C8B-B14F-4D97-AF65-F5344CB8AC3E}">
        <p14:creationId xmlns:p14="http://schemas.microsoft.com/office/powerpoint/2010/main" val="21387098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vert="horz" lIns="91440" tIns="45720" rIns="91440" bIns="45720" rtlCol="0" anchor="ctr">
            <a:normAutofit/>
          </a:bodyPr>
          <a:lstStyle/>
          <a:p>
            <a:r>
              <a:rPr lang="en-US" cap="none" dirty="0">
                <a:latin typeface="+mn-lt"/>
              </a:rPr>
              <a:t>Physics in everyday life</a:t>
            </a:r>
          </a:p>
        </p:txBody>
      </p:sp>
      <p:sp>
        <p:nvSpPr>
          <p:cNvPr id="3" name="Content Placeholder 2"/>
          <p:cNvSpPr>
            <a:spLocks noGrp="1"/>
          </p:cNvSpPr>
          <p:nvPr>
            <p:ph sz="half" idx="1"/>
          </p:nvPr>
        </p:nvSpPr>
        <p:spPr>
          <a:xfrm>
            <a:off x="419347" y="4591595"/>
            <a:ext cx="4672198" cy="1543643"/>
          </a:xfrm>
        </p:spPr>
        <p:txBody>
          <a:bodyPr/>
          <a:lstStyle/>
          <a:p>
            <a:pPr marL="0" indent="0" algn="just">
              <a:buNone/>
            </a:pPr>
            <a:r>
              <a:rPr lang="en-US" dirty="0" smtClean="0"/>
              <a:t>World’s First Computer: 17,468 </a:t>
            </a:r>
            <a:r>
              <a:rPr lang="en-US" dirty="0"/>
              <a:t>vacuum tubes, 70,000 resistors, 10,000 capacitors, </a:t>
            </a:r>
            <a:r>
              <a:rPr lang="en-US" dirty="0" smtClean="0"/>
              <a:t>1,500 </a:t>
            </a:r>
            <a:r>
              <a:rPr lang="en-US" dirty="0"/>
              <a:t>relays, and 6,000 manual switches !</a:t>
            </a:r>
          </a:p>
          <a:p>
            <a:endParaRPr lang="en-US" dirty="0"/>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55518" y="1693717"/>
            <a:ext cx="4122993" cy="2893275"/>
          </a:xfrm>
          <a:effectLst>
            <a:softEdge rad="317500"/>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3159" y="1693718"/>
            <a:ext cx="4670714" cy="2893275"/>
          </a:xfrm>
          <a:prstGeom prst="rect">
            <a:avLst/>
          </a:prstGeom>
          <a:effectLst>
            <a:softEdge rad="317500"/>
          </a:effectLst>
        </p:spPr>
      </p:pic>
      <p:sp>
        <p:nvSpPr>
          <p:cNvPr id="7" name="Rectangle 6"/>
          <p:cNvSpPr/>
          <p:nvPr/>
        </p:nvSpPr>
        <p:spPr>
          <a:xfrm>
            <a:off x="5647459" y="4763251"/>
            <a:ext cx="4670714" cy="1200329"/>
          </a:xfrm>
          <a:prstGeom prst="rect">
            <a:avLst/>
          </a:prstGeom>
        </p:spPr>
        <p:txBody>
          <a:bodyPr wrap="square">
            <a:spAutoFit/>
          </a:bodyPr>
          <a:lstStyle/>
          <a:p>
            <a:r>
              <a:rPr lang="en-US" dirty="0"/>
              <a:t>Physics Research in Magnetic Materials, thin films and semiconductors led to small affordable computers</a:t>
            </a:r>
          </a:p>
          <a:p>
            <a:endParaRPr lang="en-US" dirty="0"/>
          </a:p>
        </p:txBody>
      </p:sp>
    </p:spTree>
    <p:extLst>
      <p:ext uri="{BB962C8B-B14F-4D97-AF65-F5344CB8AC3E}">
        <p14:creationId xmlns:p14="http://schemas.microsoft.com/office/powerpoint/2010/main" val="22918689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vert="horz" lIns="91440" tIns="45720" rIns="91440" bIns="45720" rtlCol="0" anchor="ctr">
            <a:normAutofit/>
          </a:bodyPr>
          <a:lstStyle/>
          <a:p>
            <a:r>
              <a:rPr lang="en-US" cap="none" dirty="0">
                <a:latin typeface="+mn-lt"/>
              </a:rPr>
              <a:t>Physics Revolutionizes Communication</a:t>
            </a:r>
          </a:p>
        </p:txBody>
      </p:sp>
      <p:sp>
        <p:nvSpPr>
          <p:cNvPr id="3" name="Content Placeholder 2"/>
          <p:cNvSpPr>
            <a:spLocks noGrp="1"/>
          </p:cNvSpPr>
          <p:nvPr>
            <p:ph sz="half" idx="1"/>
          </p:nvPr>
        </p:nvSpPr>
        <p:spPr>
          <a:xfrm>
            <a:off x="2738427" y="3257020"/>
            <a:ext cx="5381623" cy="3649134"/>
          </a:xfrm>
        </p:spPr>
        <p:txBody>
          <a:bodyPr/>
          <a:lstStyle/>
          <a:p>
            <a:pPr marL="0" indent="0">
              <a:buNone/>
            </a:pPr>
            <a:r>
              <a:rPr lang="en-US" dirty="0"/>
              <a:t>WWW invented purely for Particle Physics Research !</a:t>
            </a: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000125" y="2240623"/>
            <a:ext cx="4308451" cy="2420802"/>
          </a:xfrm>
          <a:effectLst>
            <a:softEdge rad="317500"/>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8570" y="2240622"/>
            <a:ext cx="4841606" cy="2420803"/>
          </a:xfrm>
          <a:prstGeom prst="rect">
            <a:avLst/>
          </a:prstGeom>
          <a:effectLst>
            <a:softEdge rad="317500"/>
          </a:effectLst>
        </p:spPr>
      </p:pic>
    </p:spTree>
    <p:extLst>
      <p:ext uri="{BB962C8B-B14F-4D97-AF65-F5344CB8AC3E}">
        <p14:creationId xmlns:p14="http://schemas.microsoft.com/office/powerpoint/2010/main" val="30485975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vert="horz" lIns="91440" tIns="45720" rIns="91440" bIns="45720" rtlCol="0" anchor="ctr">
            <a:normAutofit/>
          </a:bodyPr>
          <a:lstStyle/>
          <a:p>
            <a:r>
              <a:rPr lang="en-US" cap="none" dirty="0">
                <a:latin typeface="+mn-lt"/>
              </a:rPr>
              <a:t>Lasers</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619875" y="898071"/>
            <a:ext cx="3757283" cy="3560655"/>
          </a:xfrm>
          <a:prstGeom prst="rect">
            <a:avLst/>
          </a:prstGeom>
          <a:ln>
            <a:noFill/>
          </a:ln>
          <a:effectLst>
            <a:softEdge rad="317500"/>
          </a:effectLst>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476626" y="4533403"/>
            <a:ext cx="4723606" cy="2115047"/>
          </a:xfrm>
          <a:prstGeom prst="rect">
            <a:avLst/>
          </a:prstGeom>
          <a:ln>
            <a:noFill/>
          </a:ln>
          <a:effectLst>
            <a:softEdge rad="317500"/>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9286" y="955448"/>
            <a:ext cx="3730521" cy="3527402"/>
          </a:xfrm>
          <a:prstGeom prst="rect">
            <a:avLst/>
          </a:prstGeom>
          <a:ln>
            <a:noFill/>
          </a:ln>
          <a:effectLst>
            <a:softEdge rad="317500"/>
          </a:effectLst>
        </p:spPr>
      </p:pic>
    </p:spTree>
    <p:extLst>
      <p:ext uri="{BB962C8B-B14F-4D97-AF65-F5344CB8AC3E}">
        <p14:creationId xmlns:p14="http://schemas.microsoft.com/office/powerpoint/2010/main" val="21905653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676" y="276225"/>
            <a:ext cx="10131425" cy="1456267"/>
          </a:xfrm>
          <a:effectLst/>
        </p:spPr>
        <p:txBody>
          <a:bodyPr vert="horz" lIns="91440" tIns="45720" rIns="91440" bIns="45720" rtlCol="0" anchor="ctr">
            <a:normAutofit/>
          </a:bodyPr>
          <a:lstStyle/>
          <a:p>
            <a:r>
              <a:rPr lang="en-US" cap="none" dirty="0">
                <a:latin typeface="+mn-lt"/>
              </a:rPr>
              <a:t>Medicine</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0966" y="1275970"/>
            <a:ext cx="4076699" cy="3053589"/>
          </a:xfrm>
          <a:effectLst>
            <a:softEdge rad="317500"/>
          </a:effectLst>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486650" y="1239109"/>
            <a:ext cx="4125911" cy="3090450"/>
          </a:xfrm>
          <a:effectLst>
            <a:softEdge rad="317500"/>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7624" y="3755886"/>
            <a:ext cx="4029076" cy="2687777"/>
          </a:xfrm>
          <a:prstGeom prst="rect">
            <a:avLst/>
          </a:prstGeom>
          <a:effectLst>
            <a:softEdge rad="317500"/>
          </a:effectLst>
        </p:spPr>
      </p:pic>
    </p:spTree>
    <p:extLst>
      <p:ext uri="{BB962C8B-B14F-4D97-AF65-F5344CB8AC3E}">
        <p14:creationId xmlns:p14="http://schemas.microsoft.com/office/powerpoint/2010/main" val="36886660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9150" y="590272"/>
            <a:ext cx="7531100" cy="5658936"/>
          </a:xfrm>
          <a:effectLst>
            <a:softEdge rad="635000"/>
          </a:effectLst>
        </p:spPr>
      </p:pic>
    </p:spTree>
    <p:extLst>
      <p:ext uri="{BB962C8B-B14F-4D97-AF65-F5344CB8AC3E}">
        <p14:creationId xmlns:p14="http://schemas.microsoft.com/office/powerpoint/2010/main" val="38738090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9150" y="590272"/>
            <a:ext cx="7531100" cy="5658936"/>
          </a:xfrm>
          <a:effectLst>
            <a:softEdge rad="635000"/>
          </a:effectLst>
        </p:spPr>
      </p:pic>
      <p:sp>
        <p:nvSpPr>
          <p:cNvPr id="3" name="Rectangle 2"/>
          <p:cNvSpPr/>
          <p:nvPr/>
        </p:nvSpPr>
        <p:spPr>
          <a:xfrm>
            <a:off x="3673929" y="2645228"/>
            <a:ext cx="4114800" cy="13062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657600" y="2890157"/>
            <a:ext cx="4131129" cy="769441"/>
          </a:xfrm>
          <a:prstGeom prst="rect">
            <a:avLst/>
          </a:prstGeom>
          <a:noFill/>
        </p:spPr>
        <p:txBody>
          <a:bodyPr wrap="square" rtlCol="0">
            <a:spAutoFit/>
          </a:bodyPr>
          <a:lstStyle/>
          <a:p>
            <a:r>
              <a:rPr lang="en-US" sz="4400" b="1" dirty="0" smtClean="0">
                <a:solidFill>
                  <a:schemeClr val="bg2">
                    <a:lumMod val="50000"/>
                  </a:schemeClr>
                </a:solidFill>
              </a:rPr>
              <a:t>Amazing facts….</a:t>
            </a:r>
            <a:endParaRPr lang="en-US" sz="4400" b="1" dirty="0">
              <a:solidFill>
                <a:schemeClr val="bg2">
                  <a:lumMod val="50000"/>
                </a:schemeClr>
              </a:solidFill>
            </a:endParaRPr>
          </a:p>
        </p:txBody>
      </p:sp>
    </p:spTree>
    <p:extLst>
      <p:ext uri="{BB962C8B-B14F-4D97-AF65-F5344CB8AC3E}">
        <p14:creationId xmlns:p14="http://schemas.microsoft.com/office/powerpoint/2010/main" val="11501894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199" y="1343891"/>
            <a:ext cx="11499273" cy="51677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idx="1"/>
          </p:nvPr>
        </p:nvPicPr>
        <p:blipFill rotWithShape="1">
          <a:blip r:embed="rId3"/>
          <a:srcRect l="44663" t="49010" r="44356" b="32717"/>
          <a:stretch/>
        </p:blipFill>
        <p:spPr>
          <a:xfrm>
            <a:off x="9351818" y="1828800"/>
            <a:ext cx="2216727" cy="2951019"/>
          </a:xfrm>
          <a:prstGeom prst="rect">
            <a:avLst/>
          </a:prstGeom>
          <a:ln>
            <a:noFill/>
          </a:ln>
          <a:effectLst>
            <a:softEdge rad="112500"/>
          </a:effectLst>
        </p:spPr>
      </p:pic>
      <p:pic>
        <p:nvPicPr>
          <p:cNvPr id="3" name="Content Placeholder 3"/>
          <p:cNvPicPr>
            <a:picLocks noChangeAspect="1"/>
          </p:cNvPicPr>
          <p:nvPr/>
        </p:nvPicPr>
        <p:blipFill rotWithShape="1">
          <a:blip r:embed="rId3"/>
          <a:srcRect l="54272" t="34470" r="33305" b="54507"/>
          <a:stretch/>
        </p:blipFill>
        <p:spPr>
          <a:xfrm>
            <a:off x="6082145" y="3442972"/>
            <a:ext cx="2507672" cy="1780191"/>
          </a:xfrm>
          <a:prstGeom prst="rect">
            <a:avLst/>
          </a:prstGeom>
          <a:ln>
            <a:noFill/>
          </a:ln>
          <a:effectLst>
            <a:softEdge rad="127000"/>
          </a:effectLst>
        </p:spPr>
      </p:pic>
      <p:pic>
        <p:nvPicPr>
          <p:cNvPr id="6" name="Content Placeholder 3"/>
          <p:cNvPicPr>
            <a:picLocks noChangeAspect="1"/>
          </p:cNvPicPr>
          <p:nvPr/>
        </p:nvPicPr>
        <p:blipFill rotWithShape="1">
          <a:blip r:embed="rId3"/>
          <a:srcRect l="28164" t="34470" r="62406" b="54507"/>
          <a:stretch/>
        </p:blipFill>
        <p:spPr>
          <a:xfrm>
            <a:off x="908958" y="3470682"/>
            <a:ext cx="1903515" cy="1780191"/>
          </a:xfrm>
          <a:prstGeom prst="rect">
            <a:avLst/>
          </a:prstGeom>
          <a:ln>
            <a:noFill/>
          </a:ln>
          <a:effectLst>
            <a:softEdge rad="127000"/>
          </a:effectLst>
        </p:spPr>
      </p:pic>
      <p:pic>
        <p:nvPicPr>
          <p:cNvPr id="7" name="Content Placeholder 3"/>
          <p:cNvPicPr>
            <a:picLocks noChangeAspect="1"/>
          </p:cNvPicPr>
          <p:nvPr/>
        </p:nvPicPr>
        <p:blipFill rotWithShape="1">
          <a:blip r:embed="rId3"/>
          <a:srcRect l="38829" t="34470" r="45591" b="54507"/>
          <a:stretch/>
        </p:blipFill>
        <p:spPr>
          <a:xfrm>
            <a:off x="2798617" y="3456827"/>
            <a:ext cx="3144982" cy="1780191"/>
          </a:xfrm>
          <a:prstGeom prst="rect">
            <a:avLst/>
          </a:prstGeom>
          <a:ln>
            <a:noFill/>
          </a:ln>
          <a:effectLst>
            <a:softEdge rad="127000"/>
          </a:effectLst>
        </p:spPr>
      </p:pic>
    </p:spTree>
    <p:extLst>
      <p:ext uri="{BB962C8B-B14F-4D97-AF65-F5344CB8AC3E}">
        <p14:creationId xmlns:p14="http://schemas.microsoft.com/office/powerpoint/2010/main" val="5126568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Colors</a:t>
            </a:r>
            <a:endParaRPr lang="en-US" sz="4000" b="1" dirty="0"/>
          </a:p>
        </p:txBody>
      </p:sp>
      <p:sp>
        <p:nvSpPr>
          <p:cNvPr id="3" name="Content Placeholder 2"/>
          <p:cNvSpPr>
            <a:spLocks noGrp="1"/>
          </p:cNvSpPr>
          <p:nvPr>
            <p:ph idx="1"/>
          </p:nvPr>
        </p:nvSpPr>
        <p:spPr>
          <a:xfrm>
            <a:off x="685801" y="1766170"/>
            <a:ext cx="4850703" cy="4058433"/>
          </a:xfrm>
        </p:spPr>
        <p:txBody>
          <a:bodyPr>
            <a:normAutofit/>
          </a:bodyPr>
          <a:lstStyle/>
          <a:p>
            <a:pPr marL="0" indent="0" algn="just">
              <a:buNone/>
            </a:pPr>
            <a:r>
              <a:rPr lang="en-US" sz="2000" dirty="0">
                <a:latin typeface="Times New Roman" panose="02020603050405020304" pitchFamily="18" charset="0"/>
                <a:cs typeface="Times New Roman" panose="02020603050405020304" pitchFamily="18" charset="0"/>
              </a:rPr>
              <a:t>Black can be defined as the visual impression experienced when no visible light reaches the eye. Pigments or dyes that absorb light rather than reflect it back to the eye "look black". A black pigment can, however, result from a combination of several pigments that collectively absorb all colors.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2829" y="1608653"/>
            <a:ext cx="5649685" cy="4231810"/>
          </a:xfrm>
          <a:prstGeom prst="rect">
            <a:avLst/>
          </a:prstGeom>
          <a:ln>
            <a:noFill/>
          </a:ln>
          <a:effectLst>
            <a:softEdge rad="279400"/>
          </a:effectLst>
        </p:spPr>
      </p:pic>
    </p:spTree>
    <p:extLst>
      <p:ext uri="{BB962C8B-B14F-4D97-AF65-F5344CB8AC3E}">
        <p14:creationId xmlns:p14="http://schemas.microsoft.com/office/powerpoint/2010/main" val="14037323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 of Sky</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854" t="1928" r="3811" b="5658"/>
          <a:stretch/>
        </p:blipFill>
        <p:spPr>
          <a:xfrm>
            <a:off x="6400799" y="1124737"/>
            <a:ext cx="4996543" cy="3388658"/>
          </a:xfrm>
          <a:prstGeom prst="rect">
            <a:avLst/>
          </a:prstGeom>
          <a:ln>
            <a:noFill/>
          </a:ln>
          <a:effectLst>
            <a:softEdge rad="241300"/>
          </a:effectLst>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99" t="4430" r="4121" b="6601"/>
          <a:stretch/>
        </p:blipFill>
        <p:spPr>
          <a:xfrm>
            <a:off x="4461552" y="2041287"/>
            <a:ext cx="4758555" cy="3393059"/>
          </a:xfrm>
          <a:prstGeom prst="rect">
            <a:avLst/>
          </a:prstGeom>
          <a:ln>
            <a:noFill/>
          </a:ln>
          <a:effectLst>
            <a:softEdge rad="112500"/>
          </a:effectLst>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3571" t="3345" r="4121" b="6600"/>
          <a:stretch/>
        </p:blipFill>
        <p:spPr>
          <a:xfrm>
            <a:off x="2057397" y="2986818"/>
            <a:ext cx="4604657" cy="3412381"/>
          </a:xfrm>
          <a:prstGeom prst="rect">
            <a:avLst/>
          </a:prstGeom>
          <a:ln>
            <a:noFill/>
          </a:ln>
          <a:effectLst>
            <a:softEdge rad="112500"/>
          </a:effectLst>
        </p:spPr>
      </p:pic>
    </p:spTree>
    <p:extLst>
      <p:ext uri="{BB962C8B-B14F-4D97-AF65-F5344CB8AC3E}">
        <p14:creationId xmlns:p14="http://schemas.microsoft.com/office/powerpoint/2010/main" val="9162918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 of satisfaction: Money or Knowledge?</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sz="2400" dirty="0">
                <a:solidFill>
                  <a:srgbClr val="FFFF00"/>
                </a:solidFill>
              </a:rPr>
              <a:t>Need money </a:t>
            </a:r>
          </a:p>
          <a:p>
            <a:r>
              <a:rPr lang="en-US" dirty="0" smtClean="0"/>
              <a:t>For Pizza, Smart Phone ……</a:t>
            </a:r>
            <a:endParaRPr lang="en-US" dirty="0"/>
          </a:p>
          <a:p>
            <a:pPr marL="0" indent="0">
              <a:buNone/>
            </a:pPr>
            <a:r>
              <a:rPr lang="en-US" sz="2400" dirty="0">
                <a:solidFill>
                  <a:srgbClr val="FFFF00"/>
                </a:solidFill>
              </a:rPr>
              <a:t>Need Knowledge </a:t>
            </a:r>
          </a:p>
          <a:p>
            <a:r>
              <a:rPr lang="en-US" dirty="0"/>
              <a:t>C</a:t>
            </a:r>
            <a:r>
              <a:rPr lang="en-US" dirty="0" smtClean="0"/>
              <a:t>hallenge </a:t>
            </a:r>
            <a:r>
              <a:rPr lang="en-US" dirty="0"/>
              <a:t>of discovering how nature behaves</a:t>
            </a:r>
          </a:p>
          <a:p>
            <a:r>
              <a:rPr lang="en-US" dirty="0"/>
              <a:t>S</a:t>
            </a:r>
            <a:r>
              <a:rPr lang="en-US" dirty="0" smtClean="0"/>
              <a:t>prings </a:t>
            </a:r>
            <a:r>
              <a:rPr lang="en-US" dirty="0"/>
              <a:t>you out of bed in the </a:t>
            </a:r>
            <a:r>
              <a:rPr lang="en-US" dirty="0" smtClean="0"/>
              <a:t>morning. A </a:t>
            </a:r>
            <a:r>
              <a:rPr lang="en-US" dirty="0"/>
              <a:t>new day </a:t>
            </a:r>
            <a:r>
              <a:rPr lang="en-US" dirty="0" smtClean="0"/>
              <a:t>may mean a new discovery </a:t>
            </a:r>
          </a:p>
          <a:p>
            <a:endParaRPr lang="en-US" dirty="0" smtClean="0"/>
          </a:p>
          <a:p>
            <a:pPr marL="0" indent="0">
              <a:buNone/>
            </a:pPr>
            <a:r>
              <a:rPr lang="en-US" dirty="0" smtClean="0"/>
              <a:t>An </a:t>
            </a:r>
            <a:r>
              <a:rPr lang="en-US" dirty="0"/>
              <a:t>education in physics provides you with </a:t>
            </a:r>
            <a:r>
              <a:rPr lang="en-US" dirty="0" smtClean="0"/>
              <a:t>these twin necessities of </a:t>
            </a:r>
            <a:r>
              <a:rPr lang="en-US" dirty="0"/>
              <a:t>life (money and knowledge of the </a:t>
            </a:r>
            <a:r>
              <a:rPr lang="en-US" dirty="0" smtClean="0"/>
              <a:t>nature)</a:t>
            </a:r>
          </a:p>
          <a:p>
            <a:pPr marL="0" indent="0">
              <a:buNone/>
            </a:pPr>
            <a:endParaRPr lang="en-US" dirty="0"/>
          </a:p>
          <a:p>
            <a:pPr marL="0" indent="0" algn="ctr">
              <a:buNone/>
            </a:pPr>
            <a:r>
              <a:rPr lang="en-US" sz="2400" b="1" i="1" dirty="0">
                <a:solidFill>
                  <a:srgbClr val="FFFF00"/>
                </a:solidFill>
                <a:latin typeface="Century" panose="02040604050505020304" pitchFamily="18" charset="0"/>
              </a:rPr>
              <a:t>To discover </a:t>
            </a:r>
            <a:r>
              <a:rPr lang="en-US" sz="2400" b="1" i="1" dirty="0" smtClean="0">
                <a:solidFill>
                  <a:srgbClr val="FFFF00"/>
                </a:solidFill>
                <a:latin typeface="Century" panose="02040604050505020304" pitchFamily="18" charset="0"/>
              </a:rPr>
              <a:t>nature’s </a:t>
            </a:r>
            <a:r>
              <a:rPr lang="en-US" sz="2400" b="1" i="1" dirty="0">
                <a:solidFill>
                  <a:srgbClr val="FFFF00"/>
                </a:solidFill>
                <a:latin typeface="Century" panose="02040604050505020304" pitchFamily="18" charset="0"/>
              </a:rPr>
              <a:t>secrets is a thrill no money can ever buy !</a:t>
            </a:r>
          </a:p>
          <a:p>
            <a:pPr marL="0" indent="0" algn="ctr">
              <a:buNone/>
            </a:pPr>
            <a:r>
              <a:rPr lang="en-US" dirty="0"/>
              <a:t>This is why some of the smartest people do science</a:t>
            </a:r>
          </a:p>
          <a:p>
            <a:endParaRPr lang="en-US" dirty="0"/>
          </a:p>
        </p:txBody>
      </p:sp>
    </p:spTree>
    <p:extLst>
      <p:ext uri="{BB962C8B-B14F-4D97-AF65-F5344CB8AC3E}">
        <p14:creationId xmlns:p14="http://schemas.microsoft.com/office/powerpoint/2010/main" val="27673865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937" y="235527"/>
            <a:ext cx="10131425" cy="1456267"/>
          </a:xfrm>
        </p:spPr>
        <p:txBody>
          <a:bodyPr/>
          <a:lstStyle/>
          <a:p>
            <a:r>
              <a:rPr lang="en-US" dirty="0" smtClean="0"/>
              <a:t>Career option</a:t>
            </a:r>
            <a:endParaRPr lang="en-US" dirty="0"/>
          </a:p>
        </p:txBody>
      </p:sp>
      <p:sp>
        <p:nvSpPr>
          <p:cNvPr id="3" name="Content Placeholder 2"/>
          <p:cNvSpPr>
            <a:spLocks noGrp="1"/>
          </p:cNvSpPr>
          <p:nvPr>
            <p:ph idx="1"/>
          </p:nvPr>
        </p:nvSpPr>
        <p:spPr>
          <a:xfrm>
            <a:off x="529936" y="1859973"/>
            <a:ext cx="10131425" cy="3886199"/>
          </a:xfrm>
        </p:spPr>
        <p:txBody>
          <a:bodyPr>
            <a:normAutofit fontScale="92500" lnSpcReduction="20000"/>
          </a:bodyPr>
          <a:lstStyle/>
          <a:p>
            <a:pPr marL="0" indent="0">
              <a:buNone/>
            </a:pPr>
            <a:r>
              <a:rPr lang="en-US" dirty="0" smtClean="0"/>
              <a:t>Science degree that gives students  wide career options:</a:t>
            </a:r>
          </a:p>
          <a:p>
            <a:pPr marL="457200" indent="-228600"/>
            <a:r>
              <a:rPr lang="en-US" dirty="0" smtClean="0"/>
              <a:t>Research in all Physical sciences</a:t>
            </a:r>
          </a:p>
          <a:p>
            <a:pPr marL="457200" indent="-228600"/>
            <a:r>
              <a:rPr lang="en-US" dirty="0" smtClean="0"/>
              <a:t>Engineering and Material research (next slide)</a:t>
            </a:r>
          </a:p>
          <a:p>
            <a:pPr marL="457200" indent="-228600"/>
            <a:r>
              <a:rPr lang="en-US" dirty="0" smtClean="0"/>
              <a:t>Computation and Information Technology (First digital computer designed and built by physicists!)</a:t>
            </a:r>
          </a:p>
          <a:p>
            <a:pPr marL="457200" indent="-228600"/>
            <a:r>
              <a:rPr lang="en-US" dirty="0" smtClean="0"/>
              <a:t>Education : School, Colleges and universities</a:t>
            </a:r>
          </a:p>
          <a:p>
            <a:pPr marL="457200" indent="-228600"/>
            <a:r>
              <a:rPr lang="en-US" dirty="0" smtClean="0"/>
              <a:t>Pakistan Atomic Energy Commission (PAEC), PINTECH, NESCOM, SPARCO etc.</a:t>
            </a:r>
          </a:p>
          <a:p>
            <a:pPr marL="457200" indent="-228600"/>
            <a:r>
              <a:rPr lang="en-US" dirty="0" smtClean="0"/>
              <a:t>Journalism</a:t>
            </a:r>
          </a:p>
          <a:p>
            <a:pPr marL="457200" indent="-228600"/>
            <a:r>
              <a:rPr lang="en-US" dirty="0" smtClean="0"/>
              <a:t>Medical (Radiation related all PAEC centers)</a:t>
            </a:r>
          </a:p>
          <a:p>
            <a:pPr marL="457200" indent="-228600"/>
            <a:r>
              <a:rPr lang="en-US" dirty="0" smtClean="0"/>
              <a:t>Investment Banking</a:t>
            </a:r>
          </a:p>
          <a:p>
            <a:pPr marL="457200" indent="-228600"/>
            <a:r>
              <a:rPr lang="en-US" dirty="0" smtClean="0"/>
              <a:t>Future market modeling</a:t>
            </a:r>
          </a:p>
          <a:p>
            <a:pPr marL="457200" indent="-228600"/>
            <a:r>
              <a:rPr lang="en-US" dirty="0" smtClean="0"/>
              <a:t>And many more</a:t>
            </a:r>
          </a:p>
          <a:p>
            <a:endParaRPr lang="en-US" dirty="0"/>
          </a:p>
        </p:txBody>
      </p:sp>
    </p:spTree>
    <p:extLst>
      <p:ext uri="{BB962C8B-B14F-4D97-AF65-F5344CB8AC3E}">
        <p14:creationId xmlns:p14="http://schemas.microsoft.com/office/powerpoint/2010/main" val="15653949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noChangeArrowheads="1"/>
          </p:cNvSpPr>
          <p:nvPr>
            <p:ph type="title"/>
          </p:nvPr>
        </p:nvSpPr>
        <p:spPr/>
        <p:txBody>
          <a:bodyPr/>
          <a:lstStyle/>
          <a:p>
            <a:r>
              <a:rPr lang="en-US" altLang="en-US" sz="4000" dirty="0"/>
              <a:t>Career Branches in Physics</a:t>
            </a:r>
            <a:br>
              <a:rPr lang="en-US" altLang="en-US" sz="4000" dirty="0"/>
            </a:br>
            <a:endParaRPr lang="en-US" altLang="en-US" sz="4000" dirty="0"/>
          </a:p>
        </p:txBody>
      </p:sp>
      <p:sp>
        <p:nvSpPr>
          <p:cNvPr id="11267" name="Rectangle 3"/>
          <p:cNvSpPr>
            <a:spLocks noGrp="1" noChangeArrowheads="1"/>
          </p:cNvSpPr>
          <p:nvPr>
            <p:ph type="body" idx="1"/>
          </p:nvPr>
        </p:nvSpPr>
        <p:spPr/>
        <p:txBody>
          <a:bodyPr>
            <a:normAutofit fontScale="92500" lnSpcReduction="20000"/>
          </a:bodyPr>
          <a:lstStyle/>
          <a:p>
            <a:pPr>
              <a:lnSpc>
                <a:spcPct val="80000"/>
              </a:lnSpc>
            </a:pPr>
            <a:r>
              <a:rPr lang="en-US" altLang="en-US" sz="2800" dirty="0"/>
              <a:t>Astrophysics</a:t>
            </a:r>
          </a:p>
          <a:p>
            <a:pPr>
              <a:lnSpc>
                <a:spcPct val="80000"/>
              </a:lnSpc>
            </a:pPr>
            <a:r>
              <a:rPr lang="en-US" altLang="en-US" sz="2800" dirty="0"/>
              <a:t>Material Science/ Solid State Physics</a:t>
            </a:r>
          </a:p>
          <a:p>
            <a:pPr>
              <a:lnSpc>
                <a:spcPct val="80000"/>
              </a:lnSpc>
            </a:pPr>
            <a:r>
              <a:rPr lang="en-US" altLang="en-US" sz="2800" dirty="0"/>
              <a:t>Medical Physics</a:t>
            </a:r>
          </a:p>
          <a:p>
            <a:pPr>
              <a:lnSpc>
                <a:spcPct val="80000"/>
              </a:lnSpc>
            </a:pPr>
            <a:r>
              <a:rPr lang="en-US" altLang="en-US" sz="2800" dirty="0"/>
              <a:t>Nuclear Physics</a:t>
            </a:r>
          </a:p>
          <a:p>
            <a:pPr>
              <a:lnSpc>
                <a:spcPct val="80000"/>
              </a:lnSpc>
            </a:pPr>
            <a:r>
              <a:rPr lang="en-US" altLang="en-US" sz="2800" dirty="0"/>
              <a:t>Theoretical/ Experimental Physics/ Computational Physics</a:t>
            </a:r>
          </a:p>
          <a:p>
            <a:pPr>
              <a:lnSpc>
                <a:spcPct val="80000"/>
              </a:lnSpc>
            </a:pPr>
            <a:r>
              <a:rPr lang="en-US" altLang="en-US" sz="2800" dirty="0"/>
              <a:t>High Energy Physics</a:t>
            </a:r>
          </a:p>
          <a:p>
            <a:pPr>
              <a:lnSpc>
                <a:spcPct val="80000"/>
              </a:lnSpc>
            </a:pPr>
            <a:r>
              <a:rPr lang="en-US" altLang="en-US" sz="2800" dirty="0"/>
              <a:t>Applied Physics/Optics/ Nanotechnology</a:t>
            </a:r>
          </a:p>
          <a:p>
            <a:pPr>
              <a:lnSpc>
                <a:spcPct val="80000"/>
              </a:lnSpc>
            </a:pPr>
            <a:r>
              <a:rPr lang="en-US" altLang="en-US" sz="2800" dirty="0"/>
              <a:t>Biophysics</a:t>
            </a:r>
          </a:p>
          <a:p>
            <a:pPr>
              <a:lnSpc>
                <a:spcPct val="80000"/>
              </a:lnSpc>
            </a:pPr>
            <a:r>
              <a:rPr lang="en-US" altLang="en-US" sz="2800" dirty="0"/>
              <a:t>Engineering</a:t>
            </a:r>
          </a:p>
          <a:p>
            <a:pPr>
              <a:lnSpc>
                <a:spcPct val="80000"/>
              </a:lnSpc>
            </a:pPr>
            <a:endParaRPr lang="en-US" altLang="en-US" sz="2800" dirty="0"/>
          </a:p>
        </p:txBody>
      </p:sp>
    </p:spTree>
    <p:extLst>
      <p:ext uri="{BB962C8B-B14F-4D97-AF65-F5344CB8AC3E}">
        <p14:creationId xmlns:p14="http://schemas.microsoft.com/office/powerpoint/2010/main" val="34295245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95300"/>
            <a:ext cx="10131425" cy="1456267"/>
          </a:xfrm>
        </p:spPr>
        <p:txBody>
          <a:bodyPr/>
          <a:lstStyle/>
          <a:p>
            <a:r>
              <a:rPr lang="en-US" dirty="0"/>
              <a:t>Why do we </a:t>
            </a:r>
            <a:r>
              <a:rPr lang="en-US" dirty="0" smtClean="0"/>
              <a:t>need </a:t>
            </a:r>
            <a:r>
              <a:rPr lang="en-US" dirty="0"/>
              <a:t>m</a:t>
            </a:r>
            <a:r>
              <a:rPr lang="en-US" dirty="0" smtClean="0"/>
              <a:t>ore </a:t>
            </a:r>
            <a:r>
              <a:rPr lang="en-US" dirty="0"/>
              <a:t>s</a:t>
            </a:r>
            <a:r>
              <a:rPr lang="en-US" dirty="0" smtClean="0"/>
              <a:t>tudents </a:t>
            </a:r>
            <a:r>
              <a:rPr lang="en-US" dirty="0"/>
              <a:t>to </a:t>
            </a:r>
            <a:r>
              <a:rPr lang="en-US" dirty="0" smtClean="0"/>
              <a:t>study </a:t>
            </a:r>
            <a:r>
              <a:rPr lang="en-US" dirty="0"/>
              <a:t>p</a:t>
            </a:r>
            <a:r>
              <a:rPr lang="en-US" dirty="0" smtClean="0"/>
              <a:t>hysics</a:t>
            </a:r>
            <a:r>
              <a:rPr lang="en-US" dirty="0"/>
              <a:t>?</a:t>
            </a:r>
          </a:p>
        </p:txBody>
      </p:sp>
      <p:sp>
        <p:nvSpPr>
          <p:cNvPr id="3" name="Content Placeholder 2"/>
          <p:cNvSpPr>
            <a:spLocks noGrp="1"/>
          </p:cNvSpPr>
          <p:nvPr>
            <p:ph idx="1"/>
          </p:nvPr>
        </p:nvSpPr>
        <p:spPr>
          <a:xfrm>
            <a:off x="571501" y="1951567"/>
            <a:ext cx="10131425" cy="3649133"/>
          </a:xfrm>
        </p:spPr>
        <p:txBody>
          <a:bodyPr/>
          <a:lstStyle/>
          <a:p>
            <a:r>
              <a:rPr lang="en-US" dirty="0"/>
              <a:t>We are not producing enough scientists and </a:t>
            </a:r>
            <a:r>
              <a:rPr lang="en-US" dirty="0" smtClean="0"/>
              <a:t>engineers</a:t>
            </a:r>
            <a:endParaRPr lang="en-US" dirty="0"/>
          </a:p>
          <a:p>
            <a:r>
              <a:rPr lang="en-US" dirty="0"/>
              <a:t>Our future economic prosperity will depend on a technologically literate </a:t>
            </a:r>
            <a:r>
              <a:rPr lang="en-US" dirty="0" smtClean="0"/>
              <a:t>workforce</a:t>
            </a:r>
            <a:endParaRPr lang="en-US" dirty="0"/>
          </a:p>
          <a:p>
            <a:r>
              <a:rPr lang="en-US" dirty="0"/>
              <a:t>Our Citizens need to be technologically literate to take an active part in today’s </a:t>
            </a:r>
            <a:r>
              <a:rPr lang="en-US" dirty="0" smtClean="0"/>
              <a:t>society</a:t>
            </a:r>
            <a:endParaRPr lang="en-US" dirty="0"/>
          </a:p>
          <a:p>
            <a:r>
              <a:rPr lang="en-US" dirty="0"/>
              <a:t>Scientific and technological progress requires a constant supply of new creative talent to </a:t>
            </a:r>
            <a:r>
              <a:rPr lang="en-US" dirty="0" smtClean="0"/>
              <a:t>push </a:t>
            </a:r>
            <a:r>
              <a:rPr lang="en-US" dirty="0"/>
              <a:t>the </a:t>
            </a:r>
            <a:r>
              <a:rPr lang="en-US" dirty="0" smtClean="0"/>
              <a:t>envelope  </a:t>
            </a:r>
            <a:endParaRPr lang="en-US" dirty="0"/>
          </a:p>
          <a:p>
            <a:r>
              <a:rPr lang="en-US" dirty="0" smtClean="0"/>
              <a:t>And</a:t>
            </a:r>
            <a:r>
              <a:rPr lang="en-US" dirty="0"/>
              <a:t>, </a:t>
            </a:r>
            <a:endParaRPr lang="en-US" dirty="0" smtClean="0"/>
          </a:p>
          <a:p>
            <a:pPr marL="0" indent="0" algn="ctr">
              <a:buNone/>
            </a:pPr>
            <a:r>
              <a:rPr lang="en-US" sz="3200" b="1" i="1" dirty="0" smtClean="0">
                <a:solidFill>
                  <a:srgbClr val="FFFF00"/>
                </a:solidFill>
              </a:rPr>
              <a:t>because the physical universe is so amazing</a:t>
            </a:r>
            <a:endParaRPr lang="en-US" sz="3200" b="1" i="1" dirty="0">
              <a:solidFill>
                <a:srgbClr val="FFFF00"/>
              </a:solidFill>
            </a:endParaRPr>
          </a:p>
        </p:txBody>
      </p:sp>
    </p:spTree>
    <p:extLst>
      <p:ext uri="{BB962C8B-B14F-4D97-AF65-F5344CB8AC3E}">
        <p14:creationId xmlns:p14="http://schemas.microsoft.com/office/powerpoint/2010/main" val="43999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 calcmode="lin" valueType="num">
                                      <p:cBhvr>
                                        <p:cTn id="7"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8"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173" y="238990"/>
            <a:ext cx="7211763" cy="4904509"/>
          </a:xfrm>
          <a:prstGeom prst="rect">
            <a:avLst/>
          </a:prstGeom>
          <a:effectLst>
            <a:softEdge rad="635000"/>
          </a:effectLst>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4973" y="3933488"/>
            <a:ext cx="3832080" cy="2364701"/>
          </a:xfrm>
          <a:prstGeom prst="rect">
            <a:avLst/>
          </a:prstGeom>
          <a:effectLst>
            <a:softEdge rad="317500"/>
          </a:effectLst>
        </p:spPr>
      </p:pic>
    </p:spTree>
    <p:extLst>
      <p:ext uri="{BB962C8B-B14F-4D97-AF65-F5344CB8AC3E}">
        <p14:creationId xmlns:p14="http://schemas.microsoft.com/office/powerpoint/2010/main" val="3340904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199" y="1731818"/>
            <a:ext cx="11499273" cy="477981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idx="1"/>
          </p:nvPr>
        </p:nvPicPr>
        <p:blipFill rotWithShape="1">
          <a:blip r:embed="rId3"/>
          <a:srcRect l="44663" t="49010" r="44356" b="32717"/>
          <a:stretch/>
        </p:blipFill>
        <p:spPr>
          <a:xfrm>
            <a:off x="9351818" y="1828800"/>
            <a:ext cx="2216727" cy="2951019"/>
          </a:xfrm>
          <a:prstGeom prst="rect">
            <a:avLst/>
          </a:prstGeom>
          <a:ln>
            <a:noFill/>
          </a:ln>
          <a:effectLst>
            <a:softEdge rad="112500"/>
          </a:effectLst>
        </p:spPr>
      </p:pic>
      <p:pic>
        <p:nvPicPr>
          <p:cNvPr id="3" name="Content Placeholder 3"/>
          <p:cNvPicPr>
            <a:picLocks noChangeAspect="1"/>
          </p:cNvPicPr>
          <p:nvPr/>
        </p:nvPicPr>
        <p:blipFill rotWithShape="1">
          <a:blip r:embed="rId3"/>
          <a:srcRect l="54272" t="34470" r="33305" b="54507"/>
          <a:stretch/>
        </p:blipFill>
        <p:spPr>
          <a:xfrm>
            <a:off x="6082145" y="3442972"/>
            <a:ext cx="2507672" cy="1780191"/>
          </a:xfrm>
          <a:prstGeom prst="rect">
            <a:avLst/>
          </a:prstGeom>
          <a:ln>
            <a:noFill/>
          </a:ln>
          <a:effectLst>
            <a:softEdge rad="127000"/>
          </a:effectLst>
        </p:spPr>
      </p:pic>
      <p:pic>
        <p:nvPicPr>
          <p:cNvPr id="6" name="Content Placeholder 3"/>
          <p:cNvPicPr>
            <a:picLocks noChangeAspect="1"/>
          </p:cNvPicPr>
          <p:nvPr/>
        </p:nvPicPr>
        <p:blipFill rotWithShape="1">
          <a:blip r:embed="rId3"/>
          <a:srcRect l="28164" t="34470" r="62406" b="54507"/>
          <a:stretch/>
        </p:blipFill>
        <p:spPr>
          <a:xfrm>
            <a:off x="908958" y="3470682"/>
            <a:ext cx="1903515" cy="1780191"/>
          </a:xfrm>
          <a:prstGeom prst="rect">
            <a:avLst/>
          </a:prstGeom>
          <a:ln>
            <a:noFill/>
          </a:ln>
          <a:effectLst>
            <a:softEdge rad="127000"/>
          </a:effectLst>
        </p:spPr>
      </p:pic>
      <p:pic>
        <p:nvPicPr>
          <p:cNvPr id="7" name="Content Placeholder 3"/>
          <p:cNvPicPr>
            <a:picLocks noChangeAspect="1"/>
          </p:cNvPicPr>
          <p:nvPr/>
        </p:nvPicPr>
        <p:blipFill rotWithShape="1">
          <a:blip r:embed="rId3"/>
          <a:srcRect l="38829" t="34470" r="45591" b="54507"/>
          <a:stretch/>
        </p:blipFill>
        <p:spPr>
          <a:xfrm>
            <a:off x="2798617" y="3456827"/>
            <a:ext cx="3144982" cy="1780191"/>
          </a:xfrm>
          <a:prstGeom prst="rect">
            <a:avLst/>
          </a:prstGeom>
          <a:ln>
            <a:noFill/>
          </a:ln>
          <a:effectLst>
            <a:softEdge rad="127000"/>
          </a:effectLst>
        </p:spPr>
      </p:pic>
      <p:sp>
        <p:nvSpPr>
          <p:cNvPr id="8" name="TextBox 7"/>
          <p:cNvSpPr txBox="1"/>
          <p:nvPr/>
        </p:nvSpPr>
        <p:spPr>
          <a:xfrm>
            <a:off x="803563" y="5250872"/>
            <a:ext cx="2036618" cy="646331"/>
          </a:xfrm>
          <a:prstGeom prst="rect">
            <a:avLst/>
          </a:prstGeom>
          <a:noFill/>
        </p:spPr>
        <p:txBody>
          <a:bodyPr wrap="square" rtlCol="0">
            <a:spAutoFit/>
          </a:bodyPr>
          <a:lstStyle/>
          <a:p>
            <a:r>
              <a:rPr lang="en-US" b="1" dirty="0" smtClean="0">
                <a:solidFill>
                  <a:srgbClr val="00B050"/>
                </a:solidFill>
                <a:latin typeface="Times New Roman" pitchFamily="18" charset="0"/>
                <a:cs typeface="Times New Roman" pitchFamily="18" charset="0"/>
              </a:rPr>
              <a:t>An object at rest will remain at rest</a:t>
            </a:r>
            <a:endParaRPr lang="en-US" b="1" dirty="0">
              <a:solidFill>
                <a:srgbClr val="00B050"/>
              </a:solidFill>
              <a:latin typeface="Times New Roman" pitchFamily="18" charset="0"/>
              <a:cs typeface="Times New Roman" pitchFamily="18" charset="0"/>
            </a:endParaRPr>
          </a:p>
        </p:txBody>
      </p:sp>
      <p:sp>
        <p:nvSpPr>
          <p:cNvPr id="10" name="TextBox 9"/>
          <p:cNvSpPr txBox="1"/>
          <p:nvPr/>
        </p:nvSpPr>
        <p:spPr>
          <a:xfrm>
            <a:off x="3338945" y="5278582"/>
            <a:ext cx="2272146" cy="646331"/>
          </a:xfrm>
          <a:prstGeom prst="rect">
            <a:avLst/>
          </a:prstGeom>
          <a:noFill/>
        </p:spPr>
        <p:txBody>
          <a:bodyPr wrap="square" rtlCol="0">
            <a:spAutoFit/>
          </a:bodyPr>
          <a:lstStyle/>
          <a:p>
            <a:r>
              <a:rPr lang="en-US" b="1" dirty="0" smtClean="0">
                <a:solidFill>
                  <a:srgbClr val="00B050"/>
                </a:solidFill>
                <a:latin typeface="Times New Roman" pitchFamily="18" charset="0"/>
                <a:cs typeface="Times New Roman" pitchFamily="18" charset="0"/>
              </a:rPr>
              <a:t>Unless acted on by a force</a:t>
            </a:r>
            <a:endParaRPr lang="en-US" b="1" dirty="0">
              <a:solidFill>
                <a:srgbClr val="00B050"/>
              </a:solidFill>
              <a:latin typeface="Times New Roman" pitchFamily="18" charset="0"/>
              <a:cs typeface="Times New Roman" pitchFamily="18" charset="0"/>
            </a:endParaRPr>
          </a:p>
        </p:txBody>
      </p:sp>
      <p:sp>
        <p:nvSpPr>
          <p:cNvPr id="11" name="TextBox 10"/>
          <p:cNvSpPr txBox="1"/>
          <p:nvPr/>
        </p:nvSpPr>
        <p:spPr>
          <a:xfrm>
            <a:off x="6206835" y="5292436"/>
            <a:ext cx="2646219" cy="646331"/>
          </a:xfrm>
          <a:prstGeom prst="rect">
            <a:avLst/>
          </a:prstGeom>
          <a:noFill/>
        </p:spPr>
        <p:txBody>
          <a:bodyPr wrap="square" rtlCol="0">
            <a:spAutoFit/>
          </a:bodyPr>
          <a:lstStyle/>
          <a:p>
            <a:r>
              <a:rPr lang="en-US" b="1" dirty="0" smtClean="0">
                <a:solidFill>
                  <a:srgbClr val="00B050"/>
                </a:solidFill>
                <a:latin typeface="Times New Roman" pitchFamily="18" charset="0"/>
                <a:cs typeface="Times New Roman" pitchFamily="18" charset="0"/>
              </a:rPr>
              <a:t>A moving object will continue with…….</a:t>
            </a:r>
            <a:endParaRPr lang="en-US" b="1" dirty="0">
              <a:solidFill>
                <a:srgbClr val="00B050"/>
              </a:solidFill>
              <a:latin typeface="Times New Roman" pitchFamily="18" charset="0"/>
              <a:cs typeface="Times New Roman" pitchFamily="18" charset="0"/>
            </a:endParaRPr>
          </a:p>
        </p:txBody>
      </p:sp>
      <p:sp>
        <p:nvSpPr>
          <p:cNvPr id="12" name="TextBox 11"/>
          <p:cNvSpPr txBox="1"/>
          <p:nvPr/>
        </p:nvSpPr>
        <p:spPr>
          <a:xfrm>
            <a:off x="9324109" y="5292434"/>
            <a:ext cx="2272146" cy="646331"/>
          </a:xfrm>
          <a:prstGeom prst="rect">
            <a:avLst/>
          </a:prstGeom>
          <a:noFill/>
        </p:spPr>
        <p:txBody>
          <a:bodyPr wrap="square" rtlCol="0">
            <a:spAutoFit/>
          </a:bodyPr>
          <a:lstStyle/>
          <a:p>
            <a:r>
              <a:rPr lang="en-US" b="1" dirty="0" smtClean="0">
                <a:solidFill>
                  <a:srgbClr val="00B050"/>
                </a:solidFill>
                <a:latin typeface="Times New Roman" pitchFamily="18" charset="0"/>
                <a:cs typeface="Times New Roman" pitchFamily="18" charset="0"/>
              </a:rPr>
              <a:t>Unless acted on by a force……</a:t>
            </a:r>
            <a:endParaRPr lang="en-US" b="1" dirty="0">
              <a:solidFill>
                <a:srgbClr val="00B050"/>
              </a:solidFill>
              <a:latin typeface="Times New Roman" pitchFamily="18" charset="0"/>
              <a:cs typeface="Times New Roman" pitchFamily="18" charset="0"/>
            </a:endParaRPr>
          </a:p>
        </p:txBody>
      </p:sp>
      <p:pic>
        <p:nvPicPr>
          <p:cNvPr id="15" name="Content Placeholder 3"/>
          <p:cNvPicPr>
            <a:picLocks noChangeAspect="1"/>
          </p:cNvPicPr>
          <p:nvPr/>
        </p:nvPicPr>
        <p:blipFill>
          <a:blip r:embed="rId4"/>
          <a:srcRect l="69996" t="32741" r="496" b="62546"/>
          <a:stretch>
            <a:fillRect/>
          </a:stretch>
        </p:blipFill>
        <p:spPr>
          <a:xfrm>
            <a:off x="9254836" y="4876797"/>
            <a:ext cx="2382982" cy="387929"/>
          </a:xfrm>
          <a:prstGeom prst="rect">
            <a:avLst/>
          </a:prstGeom>
          <a:ln>
            <a:noFill/>
          </a:ln>
          <a:effectLst>
            <a:softEdge rad="112500"/>
          </a:effectLst>
        </p:spPr>
      </p:pic>
    </p:spTree>
    <p:extLst>
      <p:ext uri="{BB962C8B-B14F-4D97-AF65-F5344CB8AC3E}">
        <p14:creationId xmlns:p14="http://schemas.microsoft.com/office/powerpoint/2010/main" val="5126568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2050" name="Picture 2"/>
          <p:cNvPicPr>
            <a:picLocks noChangeAspect="1" noChangeArrowheads="1"/>
          </p:cNvPicPr>
          <p:nvPr/>
        </p:nvPicPr>
        <p:blipFill>
          <a:blip r:embed="rId3"/>
          <a:srcRect l="4188" t="28208" r="2305" b="10000"/>
          <a:stretch>
            <a:fillRect/>
          </a:stretch>
        </p:blipFill>
        <p:spPr bwMode="auto">
          <a:xfrm>
            <a:off x="415637" y="1579419"/>
            <a:ext cx="11400312" cy="470856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685800" y="619125"/>
            <a:ext cx="10131425" cy="1456267"/>
          </a:xfrm>
        </p:spPr>
        <p:txBody>
          <a:bodyPr>
            <a:normAutofit/>
          </a:bodyPr>
          <a:lstStyle/>
          <a:p>
            <a:r>
              <a:rPr lang="en-US" altLang="en-US" dirty="0"/>
              <a:t>Why study Physics??</a:t>
            </a:r>
          </a:p>
        </p:txBody>
      </p:sp>
      <p:sp>
        <p:nvSpPr>
          <p:cNvPr id="7" name="Rectangle 3"/>
          <p:cNvSpPr>
            <a:spLocks noGrp="1" noChangeArrowheads="1"/>
          </p:cNvSpPr>
          <p:nvPr>
            <p:ph idx="1"/>
          </p:nvPr>
        </p:nvSpPr>
        <p:spPr>
          <a:xfrm>
            <a:off x="978376" y="2506308"/>
            <a:ext cx="5509261" cy="2293620"/>
          </a:xfrm>
          <a:effectLst>
            <a:softEdge rad="31750"/>
          </a:effectLst>
        </p:spPr>
        <p:txBody>
          <a:bodyPr>
            <a:normAutofit/>
          </a:bodyPr>
          <a:lstStyle/>
          <a:p>
            <a:pPr marL="0" indent="0">
              <a:buNone/>
            </a:pPr>
            <a:r>
              <a:rPr lang="en-US" altLang="en-US" sz="2800" dirty="0" smtClean="0"/>
              <a:t> Because  </a:t>
            </a:r>
            <a:r>
              <a:rPr lang="en-US" altLang="en-US" sz="2800" dirty="0"/>
              <a:t>Einstein says so????</a:t>
            </a:r>
          </a:p>
        </p:txBody>
      </p:sp>
      <p:pic>
        <p:nvPicPr>
          <p:cNvPr id="8" name="Picture 6" descr="einstein">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0212" y="1515036"/>
            <a:ext cx="3335337" cy="4276164"/>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1080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0"/>
            <a:ext cx="10131425" cy="1624445"/>
          </a:xfrm>
        </p:spPr>
        <p:txBody>
          <a:bodyPr/>
          <a:lstStyle/>
          <a:p>
            <a:r>
              <a:rPr lang="en-US" dirty="0" smtClean="0"/>
              <a:t>Why study Physics?</a:t>
            </a:r>
            <a:endParaRPr lang="en-US" dirty="0"/>
          </a:p>
        </p:txBody>
      </p:sp>
      <p:sp>
        <p:nvSpPr>
          <p:cNvPr id="3" name="Content Placeholder 2"/>
          <p:cNvSpPr>
            <a:spLocks noGrp="1"/>
          </p:cNvSpPr>
          <p:nvPr>
            <p:ph idx="1"/>
          </p:nvPr>
        </p:nvSpPr>
        <p:spPr>
          <a:xfrm>
            <a:off x="457201" y="2608315"/>
            <a:ext cx="5649686" cy="2320637"/>
          </a:xfrm>
        </p:spPr>
        <p:txBody>
          <a:bodyPr>
            <a:normAutofit/>
          </a:bodyPr>
          <a:lstStyle/>
          <a:p>
            <a:pPr marL="0" indent="0" algn="just">
              <a:buNone/>
            </a:pPr>
            <a:r>
              <a:rPr lang="en-US" sz="2800" dirty="0" smtClean="0"/>
              <a:t>We </a:t>
            </a:r>
            <a:r>
              <a:rPr lang="en-US" sz="2800" dirty="0"/>
              <a:t>study physics specifically and science in general so that we can understand our </a:t>
            </a:r>
            <a:r>
              <a:rPr lang="en-US" sz="2800" dirty="0" smtClean="0"/>
              <a:t>universe</a:t>
            </a:r>
          </a:p>
          <a:p>
            <a:pPr marL="0" indent="0" algn="just">
              <a:buNone/>
            </a:pPr>
            <a:r>
              <a:rPr lang="en-US" sz="2800" dirty="0" smtClean="0"/>
              <a: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7514" y="1812471"/>
            <a:ext cx="4915292" cy="3836081"/>
          </a:xfrm>
          <a:prstGeom prst="rect">
            <a:avLst/>
          </a:prstGeom>
          <a:effectLst>
            <a:softEdge rad="317500"/>
          </a:effectLst>
        </p:spPr>
      </p:pic>
    </p:spTree>
    <p:extLst>
      <p:ext uri="{BB962C8B-B14F-4D97-AF65-F5344CB8AC3E}">
        <p14:creationId xmlns:p14="http://schemas.microsoft.com/office/powerpoint/2010/main" val="4285714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41664" y="1809558"/>
            <a:ext cx="10131425" cy="1411623"/>
          </a:xfrm>
        </p:spPr>
        <p:txBody>
          <a:bodyPr>
            <a:normAutofit/>
          </a:bodyPr>
          <a:lstStyle/>
          <a:p>
            <a:pPr marL="0" indent="0" algn="ctr">
              <a:buNone/>
            </a:pPr>
            <a:r>
              <a:rPr lang="en-US" sz="2800" b="1" dirty="0">
                <a:solidFill>
                  <a:srgbClr val="FFFF00"/>
                </a:solidFill>
              </a:rPr>
              <a:t>Do we need to understand the universe </a:t>
            </a:r>
            <a:r>
              <a:rPr lang="en-US" sz="2800" b="1" dirty="0" smtClean="0">
                <a:solidFill>
                  <a:srgbClr val="FFFF00"/>
                </a:solidFill>
              </a:rPr>
              <a:t>to </a:t>
            </a:r>
            <a:r>
              <a:rPr lang="en-US" sz="2800" b="1" dirty="0">
                <a:solidFill>
                  <a:srgbClr val="FFFF00"/>
                </a:solidFill>
              </a:rPr>
              <a:t>live in it</a:t>
            </a:r>
            <a:r>
              <a:rPr lang="en-US" sz="2800" b="1" dirty="0" smtClean="0">
                <a:solidFill>
                  <a:srgbClr val="FFFF00"/>
                </a:solidFill>
              </a:rPr>
              <a:t>?</a:t>
            </a:r>
          </a:p>
          <a:p>
            <a:pPr marL="0" indent="0">
              <a:buNone/>
            </a:pPr>
            <a:endParaRPr lang="en-US" sz="2800" b="1" dirty="0">
              <a:solidFill>
                <a:srgbClr val="FFFF00"/>
              </a:solidFill>
            </a:endParaRPr>
          </a:p>
        </p:txBody>
      </p:sp>
      <p:sp>
        <p:nvSpPr>
          <p:cNvPr id="2" name="Rectangle 1"/>
          <p:cNvSpPr/>
          <p:nvPr/>
        </p:nvSpPr>
        <p:spPr>
          <a:xfrm>
            <a:off x="2701264" y="3857398"/>
            <a:ext cx="5232779" cy="523220"/>
          </a:xfrm>
          <a:prstGeom prst="rect">
            <a:avLst/>
          </a:prstGeom>
        </p:spPr>
        <p:txBody>
          <a:bodyPr wrap="none">
            <a:spAutoFit/>
          </a:bodyPr>
          <a:lstStyle/>
          <a:p>
            <a:r>
              <a:rPr lang="en-US" sz="2800" b="1" dirty="0">
                <a:solidFill>
                  <a:srgbClr val="FFFF00"/>
                </a:solidFill>
              </a:rPr>
              <a:t> “Of course not, you can skate by”</a:t>
            </a:r>
          </a:p>
        </p:txBody>
      </p:sp>
    </p:spTree>
    <p:extLst>
      <p:ext uri="{BB962C8B-B14F-4D97-AF65-F5344CB8AC3E}">
        <p14:creationId xmlns:p14="http://schemas.microsoft.com/office/powerpoint/2010/main" val="20762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626574">
            <a:off x="1054754" y="987327"/>
            <a:ext cx="3315211" cy="3315211"/>
          </a:xfrm>
          <a:prstGeom prst="rect">
            <a:avLst/>
          </a:prstGeom>
          <a:effectLst>
            <a:softEdge rad="127000"/>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060782">
            <a:off x="3759799" y="2656131"/>
            <a:ext cx="3414709" cy="1795476"/>
          </a:xfrm>
          <a:prstGeom prst="rect">
            <a:avLst/>
          </a:prstGeom>
          <a:effectLst>
            <a:softEdge rad="127000"/>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22313">
            <a:off x="6139587" y="939511"/>
            <a:ext cx="3220731" cy="2190571"/>
          </a:xfrm>
          <a:prstGeom prst="rect">
            <a:avLst/>
          </a:prstGeom>
          <a:effectLst>
            <a:softEdge rad="127000"/>
          </a:effec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5926" y="3855027"/>
            <a:ext cx="3295716" cy="1984272"/>
          </a:xfrm>
          <a:prstGeom prst="rect">
            <a:avLst/>
          </a:prstGeom>
          <a:effectLst>
            <a:softEdge rad="127000"/>
          </a:effectLst>
        </p:spPr>
      </p:pic>
    </p:spTree>
    <p:extLst>
      <p:ext uri="{BB962C8B-B14F-4D97-AF65-F5344CB8AC3E}">
        <p14:creationId xmlns:p14="http://schemas.microsoft.com/office/powerpoint/2010/main" val="22812136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8494" y="2721937"/>
            <a:ext cx="6920343" cy="1584966"/>
          </a:xfrm>
        </p:spPr>
        <p:txBody>
          <a:bodyPr>
            <a:normAutofit lnSpcReduction="10000"/>
          </a:bodyPr>
          <a:lstStyle/>
          <a:p>
            <a:pPr marL="976313" indent="-290513"/>
            <a:endParaRPr lang="en-US" sz="2000" dirty="0"/>
          </a:p>
          <a:p>
            <a:pPr marL="976313" indent="-290513"/>
            <a:endParaRPr lang="en-US" sz="2000" dirty="0" smtClean="0"/>
          </a:p>
          <a:p>
            <a:pPr marL="685800" indent="0">
              <a:buNone/>
            </a:pPr>
            <a:r>
              <a:rPr lang="en-US" sz="2000" dirty="0" smtClean="0"/>
              <a:t>you </a:t>
            </a:r>
            <a:r>
              <a:rPr lang="en-US" sz="2000" dirty="0"/>
              <a:t>have some idea of what is going on with your health and the technology around </a:t>
            </a:r>
            <a:r>
              <a:rPr lang="en-US" sz="2000" dirty="0" smtClean="0"/>
              <a:t>you</a:t>
            </a:r>
          </a:p>
          <a:p>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715411">
            <a:off x="6955003" y="610342"/>
            <a:ext cx="3717457" cy="2689032"/>
          </a:xfrm>
          <a:prstGeom prst="rect">
            <a:avLst/>
          </a:prstGeom>
          <a:effectLst>
            <a:softEdge rad="127000"/>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491879">
            <a:off x="7369560" y="2537823"/>
            <a:ext cx="3861082" cy="2615076"/>
          </a:xfrm>
          <a:prstGeom prst="rect">
            <a:avLst/>
          </a:prstGeom>
          <a:effectLst>
            <a:softEdge rad="127000"/>
          </a:effectLst>
        </p:spPr>
      </p:pic>
      <p:sp>
        <p:nvSpPr>
          <p:cNvPr id="7" name="Rectangle 6"/>
          <p:cNvSpPr/>
          <p:nvPr/>
        </p:nvSpPr>
        <p:spPr>
          <a:xfrm>
            <a:off x="2483552" y="5354060"/>
            <a:ext cx="2015711" cy="369332"/>
          </a:xfrm>
          <a:prstGeom prst="rect">
            <a:avLst/>
          </a:prstGeom>
        </p:spPr>
        <p:txBody>
          <a:bodyPr wrap="square">
            <a:spAutoFit/>
          </a:bodyPr>
          <a:lstStyle/>
          <a:p>
            <a:r>
              <a:rPr lang="en-US" dirty="0"/>
              <a:t>You can live well</a:t>
            </a: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8065" y="4186683"/>
            <a:ext cx="3793817" cy="2396707"/>
          </a:xfrm>
          <a:prstGeom prst="rect">
            <a:avLst/>
          </a:prstGeom>
          <a:effectLst>
            <a:softEdge rad="127000"/>
          </a:effectLst>
        </p:spPr>
      </p:pic>
      <p:sp>
        <p:nvSpPr>
          <p:cNvPr id="9" name="Content Placeholder 2"/>
          <p:cNvSpPr txBox="1">
            <a:spLocks/>
          </p:cNvSpPr>
          <p:nvPr/>
        </p:nvSpPr>
        <p:spPr>
          <a:xfrm>
            <a:off x="407089" y="1613363"/>
            <a:ext cx="6920343" cy="1880261"/>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685800" indent="0">
              <a:buNone/>
            </a:pPr>
            <a:r>
              <a:rPr lang="en-US" sz="2000" dirty="0" smtClean="0"/>
              <a:t>you cannot be potentially, easily mislead by others</a:t>
            </a:r>
          </a:p>
          <a:p>
            <a:pPr marL="976313" indent="-290513"/>
            <a:endParaRPr lang="en-US" sz="2000" dirty="0" smtClean="0"/>
          </a:p>
          <a:p>
            <a:pPr marL="976313" indent="-290513"/>
            <a:endParaRPr lang="en-US" sz="2000" dirty="0" smtClean="0"/>
          </a:p>
        </p:txBody>
      </p:sp>
    </p:spTree>
    <p:extLst>
      <p:ext uri="{BB962C8B-B14F-4D97-AF65-F5344CB8AC3E}">
        <p14:creationId xmlns:p14="http://schemas.microsoft.com/office/powerpoint/2010/main" val="2113335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4"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randombar(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randombar(horizontal)">
                                      <p:cBhvr>
                                        <p:cTn id="23" dur="500"/>
                                        <p:tgtEl>
                                          <p:spTgt spid="7"/>
                                        </p:tgtEl>
                                      </p:cBhvr>
                                    </p:animEffect>
                                  </p:childTnLst>
                                </p:cTn>
                              </p:par>
                              <p:par>
                                <p:cTn id="24" presetID="14" presetClass="entr" presetSubtype="1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randombar(horizontal)">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9"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61DDDE80-2DFA-4F2A-B66F-72059846BD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15413</TotalTime>
  <Words>740</Words>
  <Application>Microsoft Office PowerPoint</Application>
  <PresentationFormat>Widescreen</PresentationFormat>
  <Paragraphs>101</Paragraphs>
  <Slides>26</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Calibri Light</vt:lpstr>
      <vt:lpstr>Century</vt:lpstr>
      <vt:lpstr>Times New Roman</vt:lpstr>
      <vt:lpstr>Celestial</vt:lpstr>
      <vt:lpstr>For the love of physics</vt:lpstr>
      <vt:lpstr>PowerPoint Presentation</vt:lpstr>
      <vt:lpstr>PowerPoint Presentation</vt:lpstr>
      <vt:lpstr>PowerPoint Presentation</vt:lpstr>
      <vt:lpstr>Why study Physics??</vt:lpstr>
      <vt:lpstr>Why study Physics?</vt:lpstr>
      <vt:lpstr>PowerPoint Presentation</vt:lpstr>
      <vt:lpstr>PowerPoint Presentation</vt:lpstr>
      <vt:lpstr>PowerPoint Presentation</vt:lpstr>
      <vt:lpstr>The study of Physics is special</vt:lpstr>
      <vt:lpstr>PowerPoint Presentation</vt:lpstr>
      <vt:lpstr>Possible or Impossible</vt:lpstr>
      <vt:lpstr>Problem solver</vt:lpstr>
      <vt:lpstr>Physics in everyday life</vt:lpstr>
      <vt:lpstr>Physics Revolutionizes Communication</vt:lpstr>
      <vt:lpstr>Lasers</vt:lpstr>
      <vt:lpstr>Medicine</vt:lpstr>
      <vt:lpstr>PowerPoint Presentation</vt:lpstr>
      <vt:lpstr>PowerPoint Presentation</vt:lpstr>
      <vt:lpstr>Colors</vt:lpstr>
      <vt:lpstr>Color of Sky</vt:lpstr>
      <vt:lpstr>Source of satisfaction: Money or Knowledge?</vt:lpstr>
      <vt:lpstr>Career option</vt:lpstr>
      <vt:lpstr>Career Branches in Physics </vt:lpstr>
      <vt:lpstr>Why do we need more students to study physics?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 the love of physics</dc:title>
  <dc:creator>Malik Junaid</dc:creator>
  <cp:lastModifiedBy>Syed Umer Haider Shah</cp:lastModifiedBy>
  <cp:revision>68</cp:revision>
  <dcterms:created xsi:type="dcterms:W3CDTF">2018-09-19T15:12:18Z</dcterms:created>
  <dcterms:modified xsi:type="dcterms:W3CDTF">2020-06-26T14:24:38Z</dcterms:modified>
</cp:coreProperties>
</file>